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 Hershey" initials="EAH3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10-07T01:00:01.605" idx="1">
    <p:pos x="10" y="3142"/>
    <p:text>Update amount for TY2008?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4A2E2-0F80-483A-A8D8-11DAA9D8F5B2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CF180-F5DB-467E-BEFC-BC1A818BD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26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39331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A9D7001-65E4-425D-ABE1-DDEB0CC38BEA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3933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3933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019DE03-236D-4517-84C4-A6DC21041FB8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  <p:sp>
        <p:nvSpPr>
          <p:cNvPr id="7393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E42C7822-32E3-43FE-9BEB-6AD037C5BC0F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7393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93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48547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4178141-C3DA-4404-AC49-35DFC6B27204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4854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4854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340D561-C39E-4ED0-A1F2-BBB587A5DF0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/>
          </a:p>
        </p:txBody>
      </p:sp>
      <p:sp>
        <p:nvSpPr>
          <p:cNvPr id="7485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63753022-F053-4113-834A-E4E007CB2EE5}" type="slidenum">
              <a:rPr lang="en-US" sz="1200"/>
              <a:pPr algn="r" eaLnBrk="1" hangingPunct="1"/>
              <a:t>10</a:t>
            </a:fld>
            <a:endParaRPr lang="en-US" sz="1200"/>
          </a:p>
        </p:txBody>
      </p:sp>
      <p:sp>
        <p:nvSpPr>
          <p:cNvPr id="7485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85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49571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978D975-1DE8-45D2-B6DE-23EF2165A1B6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4957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4957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298E96F-7FC2-462D-8E09-1B7D6106997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/>
          </a:p>
        </p:txBody>
      </p:sp>
      <p:sp>
        <p:nvSpPr>
          <p:cNvPr id="7495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FE0DFF4E-806C-4FE7-A6AA-D26D71E58306}" type="slidenum">
              <a:rPr lang="en-US" sz="1200"/>
              <a:pPr algn="r" eaLnBrk="1" hangingPunct="1"/>
              <a:t>11</a:t>
            </a:fld>
            <a:endParaRPr lang="en-US" sz="1200"/>
          </a:p>
        </p:txBody>
      </p:sp>
      <p:sp>
        <p:nvSpPr>
          <p:cNvPr id="7495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95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50595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E7DB04-DE2B-430E-B81D-58F57872B14E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5059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5059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394649-2320-40AF-A81C-18AE4EC8890A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/>
          </a:p>
        </p:txBody>
      </p:sp>
      <p:sp>
        <p:nvSpPr>
          <p:cNvPr id="7505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F0E5014B-8DA1-4BB8-8A7A-6224E7474D62}" type="slidenum">
              <a:rPr lang="en-US" sz="1200"/>
              <a:pPr algn="r" eaLnBrk="1" hangingPunct="1"/>
              <a:t>12</a:t>
            </a:fld>
            <a:endParaRPr lang="en-US" sz="1200"/>
          </a:p>
        </p:txBody>
      </p:sp>
      <p:sp>
        <p:nvSpPr>
          <p:cNvPr id="7505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06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51619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ACBA2A-605C-4B51-9D26-747BBC32497C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5162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5162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0E22A09-F4A0-4442-B46E-7789DDBE978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/>
          </a:p>
        </p:txBody>
      </p:sp>
      <p:sp>
        <p:nvSpPr>
          <p:cNvPr id="751622" name="Rectangle 6"/>
          <p:cNvSpPr txBox="1">
            <a:spLocks noGrp="1"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/>
              <a:t>03Filing Status 2008x</a:t>
            </a:r>
          </a:p>
        </p:txBody>
      </p:sp>
      <p:sp>
        <p:nvSpPr>
          <p:cNvPr id="7516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54B3D8C8-82C0-45BC-AEC6-AD4656BB2874}" type="slidenum">
              <a:rPr lang="en-US" sz="1200"/>
              <a:pPr algn="r" eaLnBrk="1" hangingPunct="1"/>
              <a:t>13</a:t>
            </a:fld>
            <a:endParaRPr lang="en-US" sz="1200"/>
          </a:p>
        </p:txBody>
      </p:sp>
      <p:sp>
        <p:nvSpPr>
          <p:cNvPr id="7516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162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In TaxWise, if TP appears to qualify but is not eligible, check box at top of Schedule EIC, eg, when a TP with a qualifying child chooses not to file for EIC With Qualifying Child (another TP with the same qualifying child claims credit), he/she may not then file for EIC Without Qualifying Child.</a:t>
            </a:r>
          </a:p>
          <a:p>
            <a:pPr eaLnBrk="1" hangingPunct="1">
              <a:spcBef>
                <a:spcPct val="0"/>
              </a:spcBef>
            </a:pPr>
            <a:endParaRPr lang="en-US" b="1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264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5264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51CCD01-3177-435C-81E3-38EFF8E2C82F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5264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5264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947B12-A18D-4623-852C-E7AC0FEA81C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366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5366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F4200AE-959D-4097-BF02-140B2BCAB858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5367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5367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B5E3253-CDF3-470A-A5B6-CADFF1D06806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54691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2BE5BE9-E18D-4C27-9DEB-BE38CEC87DAD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5469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5469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38C0F87-891B-4DE2-A0FD-10602F31E5B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mtClean="0"/>
          </a:p>
        </p:txBody>
      </p:sp>
      <p:sp>
        <p:nvSpPr>
          <p:cNvPr id="7546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72C49BAF-5D62-47B5-AC7F-58886986BDAE}" type="slidenum">
              <a:rPr lang="en-US" sz="1200"/>
              <a:pPr algn="r" eaLnBrk="1" hangingPunct="1"/>
              <a:t>16</a:t>
            </a:fld>
            <a:endParaRPr lang="en-US" sz="1200"/>
          </a:p>
        </p:txBody>
      </p:sp>
      <p:sp>
        <p:nvSpPr>
          <p:cNvPr id="7546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46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55715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5AE1A8C-F4FA-466F-8154-E78B4C39CB0D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5571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5571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5CEF90B-CB11-43F0-969A-59BE79E7C6D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mtClean="0"/>
          </a:p>
        </p:txBody>
      </p:sp>
      <p:sp>
        <p:nvSpPr>
          <p:cNvPr id="7557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5A2300A1-86C2-4E24-9F5D-EE6F956EF957}" type="slidenum">
              <a:rPr lang="en-US" sz="1200"/>
              <a:pPr algn="r" eaLnBrk="1" hangingPunct="1"/>
              <a:t>17</a:t>
            </a:fld>
            <a:endParaRPr lang="en-US" sz="1200"/>
          </a:p>
        </p:txBody>
      </p:sp>
      <p:sp>
        <p:nvSpPr>
          <p:cNvPr id="7557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57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56739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2402B90-7FB8-4CFD-9CF6-BEDB0DE801FD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5674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5674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D44EB0F-6454-4108-9BD4-55C2E994666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mtClean="0"/>
          </a:p>
        </p:txBody>
      </p:sp>
      <p:sp>
        <p:nvSpPr>
          <p:cNvPr id="7567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23639DAD-ACCB-4C71-9DF0-12D27B85BC76}" type="slidenum">
              <a:rPr lang="en-US" sz="1200"/>
              <a:pPr algn="r" eaLnBrk="1" hangingPunct="1"/>
              <a:t>18</a:t>
            </a:fld>
            <a:endParaRPr lang="en-US" sz="1200"/>
          </a:p>
        </p:txBody>
      </p:sp>
      <p:sp>
        <p:nvSpPr>
          <p:cNvPr id="7567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67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57763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46352C9-EE95-48CA-932E-877EE95E5234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5776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5776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C640112-20C5-4EF0-ACB2-5B10A2BB4D2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mtClean="0"/>
          </a:p>
        </p:txBody>
      </p:sp>
      <p:sp>
        <p:nvSpPr>
          <p:cNvPr id="7577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BA963E07-7BE6-40F5-AA8A-579CF435FAC9}" type="slidenum">
              <a:rPr lang="en-US" sz="1200"/>
              <a:pPr algn="r" eaLnBrk="1" hangingPunct="1"/>
              <a:t>19</a:t>
            </a:fld>
            <a:endParaRPr lang="en-US" sz="1200"/>
          </a:p>
        </p:txBody>
      </p:sp>
      <p:sp>
        <p:nvSpPr>
          <p:cNvPr id="7577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40355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1AC2EE-28DE-422A-BE5B-7C9D2888C579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4035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4035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7BCC6FE-2087-4529-A505-E36865863F7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sp>
        <p:nvSpPr>
          <p:cNvPr id="7403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3661D9CC-12E7-4377-8A88-4215A03131FA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  <p:sp>
        <p:nvSpPr>
          <p:cNvPr id="7403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03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58787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396FABE-908D-4C26-8382-FCD3597D0402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5878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5878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E221E08-A7AF-40DE-8835-178533817AE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mtClean="0"/>
          </a:p>
        </p:txBody>
      </p:sp>
      <p:sp>
        <p:nvSpPr>
          <p:cNvPr id="7587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EAE4EF5C-16E3-468A-A873-C89DF0E51866}" type="slidenum">
              <a:rPr lang="en-US" sz="1200"/>
              <a:pPr algn="r" eaLnBrk="1" hangingPunct="1"/>
              <a:t>20</a:t>
            </a:fld>
            <a:endParaRPr lang="en-US" sz="1200"/>
          </a:p>
        </p:txBody>
      </p:sp>
      <p:sp>
        <p:nvSpPr>
          <p:cNvPr id="7587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87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59811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B172113-59EF-4883-A0CF-532A2118CBF3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5981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5981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B22D32B-67A5-4AAC-8994-46BCD925B87A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mtClean="0"/>
          </a:p>
        </p:txBody>
      </p:sp>
      <p:sp>
        <p:nvSpPr>
          <p:cNvPr id="7598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226AD761-A49D-49B5-9FE1-F56CB2AAA226}" type="slidenum">
              <a:rPr lang="en-US" sz="1200"/>
              <a:pPr algn="r" eaLnBrk="1" hangingPunct="1"/>
              <a:t>21</a:t>
            </a:fld>
            <a:endParaRPr lang="en-US" sz="1200"/>
          </a:p>
        </p:txBody>
      </p:sp>
      <p:sp>
        <p:nvSpPr>
          <p:cNvPr id="7598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98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60835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6CCC4C5-2692-482F-BE40-2E07A4318F93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6083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6083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67AD485-5768-44F6-B581-8CDEB1F76228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mtClean="0"/>
          </a:p>
        </p:txBody>
      </p:sp>
      <p:sp>
        <p:nvSpPr>
          <p:cNvPr id="7608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D5BAE025-120D-4896-82E3-9C5D9F1FF5EF}" type="slidenum">
              <a:rPr lang="en-US" sz="1200"/>
              <a:pPr algn="r" eaLnBrk="1" hangingPunct="1"/>
              <a:t>22</a:t>
            </a:fld>
            <a:endParaRPr lang="en-US" sz="1200"/>
          </a:p>
        </p:txBody>
      </p:sp>
      <p:sp>
        <p:nvSpPr>
          <p:cNvPr id="7608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08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36428BD-8DAA-4F4A-884A-EFFE80458D5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B50F6EB-C11B-43EE-AC07-B1AB6ADBA029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41379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41A15E8-F783-44DC-AD72-3522D65283B2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4138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4138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5F22E78-413C-497E-A80F-7A06CCD381F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  <p:sp>
        <p:nvSpPr>
          <p:cNvPr id="7413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817DBBF0-7CE0-4F02-AA36-41E4C6D0C5C4}" type="slidenum">
              <a:rPr lang="en-US" sz="1200"/>
              <a:pPr algn="r" eaLnBrk="1" hangingPunct="1"/>
              <a:t>3</a:t>
            </a:fld>
            <a:endParaRPr lang="en-US" sz="1200"/>
          </a:p>
        </p:txBody>
      </p:sp>
      <p:sp>
        <p:nvSpPr>
          <p:cNvPr id="7413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13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42403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6E1523B-3485-402E-AF2E-F35EED27C29E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4240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4240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B91ED44-5CC0-4BB2-957F-4DF23301902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  <p:sp>
        <p:nvSpPr>
          <p:cNvPr id="7424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A2AA4CC1-EA57-440F-B9B5-F76F22038DB7}" type="slidenum">
              <a:rPr lang="en-US" sz="1200"/>
              <a:pPr algn="r" eaLnBrk="1" hangingPunct="1"/>
              <a:t>4</a:t>
            </a:fld>
            <a:endParaRPr lang="en-US" sz="1200"/>
          </a:p>
        </p:txBody>
      </p:sp>
      <p:sp>
        <p:nvSpPr>
          <p:cNvPr id="7424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24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43427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EC2F0E-294D-4F9A-9A4F-437CA6C74451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4342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4342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36FF93C-B56E-43A4-93E2-12EDF70CF6B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  <p:sp>
        <p:nvSpPr>
          <p:cNvPr id="7434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9261C12C-BC56-47EF-9DB3-12691B35A9FC}" type="slidenum">
              <a:rPr lang="en-US" sz="1200"/>
              <a:pPr algn="r" eaLnBrk="1" hangingPunct="1"/>
              <a:t>5</a:t>
            </a:fld>
            <a:endParaRPr lang="en-US" sz="1200"/>
          </a:p>
        </p:txBody>
      </p:sp>
      <p:sp>
        <p:nvSpPr>
          <p:cNvPr id="7434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34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44451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68DD979-2D40-40A9-B28A-56AF90FF9D65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4445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4445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B3915A8-1242-4AF0-87F3-618EB6C22276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  <p:sp>
        <p:nvSpPr>
          <p:cNvPr id="7444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41A9A824-3E26-49AB-BE29-119D1932E273}" type="slidenum">
              <a:rPr lang="en-US" sz="1200"/>
              <a:pPr algn="r" eaLnBrk="1" hangingPunct="1"/>
              <a:t>6</a:t>
            </a:fld>
            <a:endParaRPr lang="en-US" sz="1200"/>
          </a:p>
        </p:txBody>
      </p:sp>
      <p:sp>
        <p:nvSpPr>
          <p:cNvPr id="7444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44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45475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B07500D-6942-4F34-8A7A-114D8443ECD2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4547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4547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3AF127E-29DD-42B6-9CB1-17216816E0C9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  <p:sp>
        <p:nvSpPr>
          <p:cNvPr id="7454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CE727736-9C56-4633-8BF1-44CAE8643EA0}" type="slidenum">
              <a:rPr lang="en-US" sz="1200"/>
              <a:pPr algn="r" eaLnBrk="1" hangingPunct="1"/>
              <a:t>7</a:t>
            </a:fld>
            <a:endParaRPr lang="en-US" sz="1200"/>
          </a:p>
        </p:txBody>
      </p:sp>
      <p:sp>
        <p:nvSpPr>
          <p:cNvPr id="7454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54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46499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F8AE57-EB77-43BE-8213-8DC1F70656A9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4650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4650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F507E3A-4CCF-494E-8A46-4379FEB7D32A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/>
          </a:p>
        </p:txBody>
      </p:sp>
      <p:sp>
        <p:nvSpPr>
          <p:cNvPr id="746502" name="Rectangle 6"/>
          <p:cNvSpPr txBox="1">
            <a:spLocks noGrp="1"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/>
              <a:t>03Filing Status 2008x</a:t>
            </a:r>
          </a:p>
        </p:txBody>
      </p:sp>
      <p:sp>
        <p:nvSpPr>
          <p:cNvPr id="7465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FCF41F58-3810-45BD-A392-B04790C75192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  <p:sp>
        <p:nvSpPr>
          <p:cNvPr id="7465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650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VRG/ 4012 page 38</a:t>
            </a:r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Priority order is:</a:t>
            </a:r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Parent</a:t>
            </a:r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Parent with whom child lived longest</a:t>
            </a:r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Parent with highest AGI</a:t>
            </a:r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If no-one is the parent, person with highest AGI</a:t>
            </a:r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[This rule is to be used ONLY when there is a contest as to who can claim the child]</a:t>
            </a:r>
          </a:p>
          <a:p>
            <a:pPr eaLnBrk="1" hangingPunct="1">
              <a:spcBef>
                <a:spcPct val="0"/>
              </a:spcBef>
            </a:pPr>
            <a:endParaRPr lang="en-US" b="1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47523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F5E140F-6AED-4986-950B-48F331206AEB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4752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4752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D37C5FA-EEFB-420C-8B91-EFE02812EEF8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/>
          </a:p>
        </p:txBody>
      </p:sp>
      <p:sp>
        <p:nvSpPr>
          <p:cNvPr id="7475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01A3CB68-7DFA-471D-A054-1291E53263AB}" type="slidenum">
              <a:rPr lang="en-US" sz="1200"/>
              <a:pPr algn="r" eaLnBrk="1" hangingPunct="1"/>
              <a:t>9</a:t>
            </a:fld>
            <a:endParaRPr lang="en-US" sz="1200"/>
          </a:p>
        </p:txBody>
      </p:sp>
      <p:sp>
        <p:nvSpPr>
          <p:cNvPr id="7475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467600" cy="19812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1220DE79-77EA-458C-B277-02EFC63209C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0B3A455B-F18B-4A82-BF76-3B74FCA2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3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0DE79-77EA-458C-B277-02EFC63209C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A455B-F18B-4A82-BF76-3B74FCA2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6046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6046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0DE79-77EA-458C-B277-02EFC63209C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A455B-F18B-4A82-BF76-3B74FCA2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0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0DE79-77EA-458C-B277-02EFC63209C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A455B-F18B-4A82-BF76-3B74FCA2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15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0DE79-77EA-458C-B277-02EFC63209C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A455B-F18B-4A82-BF76-3B74FCA2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0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0DE79-77EA-458C-B277-02EFC63209C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A455B-F18B-4A82-BF76-3B74FCA2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4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0DE79-77EA-458C-B277-02EFC63209C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A455B-F18B-4A82-BF76-3B74FCA2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0DE79-77EA-458C-B277-02EFC63209C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A455B-F18B-4A82-BF76-3B74FCA2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0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0DE79-77EA-458C-B277-02EFC63209C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A455B-F18B-4A82-BF76-3B74FCA2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0DE79-77EA-458C-B277-02EFC63209C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A455B-F18B-4A82-BF76-3B74FCA2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5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0DE79-77EA-458C-B277-02EFC63209C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A455B-F18B-4A82-BF76-3B74FCA2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8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0DE79-77EA-458C-B277-02EFC63209C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A455B-F18B-4A82-BF76-3B74FCA2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6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0DE79-77EA-458C-B277-02EFC63209C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A455B-F18B-4A82-BF76-3B74FCA2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8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58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5805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25805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3975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1220DE79-77EA-458C-B277-02EFC63209C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258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08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endParaRPr lang="en-US"/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0B3A455B-F18B-4A82-BF76-3B74FCA277A9}" type="slidenum">
              <a:rPr lang="en-US" smtClean="0"/>
              <a:t>‹#›</a:t>
            </a:fld>
            <a:endParaRPr lang="en-US"/>
          </a:p>
        </p:txBody>
      </p:sp>
      <p:sp>
        <p:nvSpPr>
          <p:cNvPr id="25806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Earned Income Credit</a:t>
            </a:r>
            <a:br>
              <a:rPr lang="en-US" smtClean="0"/>
            </a:br>
            <a:r>
              <a:rPr lang="en-US" sz="2400" smtClean="0"/>
              <a:t>…a refundable credit to low income TP for earning income rather than dependence on social programs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Pub 17 Chapter 35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Pub 4012 Tab H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465928" name="~PP1314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89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7141" name="Text Box 5"/>
          <p:cNvSpPr txBox="1">
            <a:spLocks noChangeArrowheads="1"/>
          </p:cNvSpPr>
          <p:nvPr/>
        </p:nvSpPr>
        <p:spPr bwMode="auto">
          <a:xfrm>
            <a:off x="2971800" y="152400"/>
            <a:ext cx="586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/>
            <a:r>
              <a:rPr lang="en-US" sz="1400" dirty="0"/>
              <a:t>4491-29 Earned Income Credit (EIC) v11.0 </a:t>
            </a:r>
            <a:r>
              <a:rPr lang="en-US" sz="1400" dirty="0" smtClean="0"/>
              <a:t>VO.pptx</a:t>
            </a:r>
            <a:endParaRPr lang="en-US" sz="1400" dirty="0"/>
          </a:p>
        </p:txBody>
      </p:sp>
      <p:sp>
        <p:nvSpPr>
          <p:cNvPr id="347142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4714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D099299-0B50-4D53-8A2A-4899301C28D1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  <p:sp>
        <p:nvSpPr>
          <p:cNvPr id="347144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47033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59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592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Wacky IRS Logic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 young father of two earns $15,000 doing hard manual work. He sells his only stock, which he inherited from his mother, and makes a $3,500 capital gain. He uses this money to buy Christmas presents. He is expecting an EIC of about $4,000. Is he correct?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Answer - No, he gets nothing because his investment income is over $3,150</a:t>
            </a:r>
          </a:p>
        </p:txBody>
      </p:sp>
      <p:sp>
        <p:nvSpPr>
          <p:cNvPr id="35635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563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44877AC-9874-4924-939D-E47943078AF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/>
          </a:p>
        </p:txBody>
      </p:sp>
      <p:sp>
        <p:nvSpPr>
          <p:cNvPr id="356358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9" name="~PP33210.WAV">
            <a:hlinkClick r:id="" action="ppaction://media"/>
          </p:cNvPr>
          <p:cNvPicPr>
            <a:picLocks noRot="1" noChangeAspect="1"/>
          </p:cNvPicPr>
          <p:nvPr>
            <a:wavAudioFile r:embed="rId1" name="~PP3393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545231"/>
      </p:ext>
    </p:extLst>
  </p:cSld>
  <p:clrMapOvr>
    <a:masterClrMapping/>
  </p:clrMapOvr>
  <p:transition advTm="352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Complete Tax Wise Worksheet &amp; Calculate EIC 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Amount of EIC based on: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Filing status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Number of qualifying children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Higher of earned income or AGI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Tax Wise calculates EIC</a:t>
            </a:r>
          </a:p>
          <a:p>
            <a:pPr lvl="1"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Assume children qualify for EIC: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/>
              <a:t>Check “EIC” box opposite child/children on Dependent section of Main Information Sheet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/>
              <a:t>List children from youngest to oldest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  <p:pic>
        <p:nvPicPr>
          <p:cNvPr id="486408" name="~PP4322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41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381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573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251E340-CBCD-4C8F-963C-0F074FE624A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/>
          </a:p>
        </p:txBody>
      </p:sp>
      <p:sp>
        <p:nvSpPr>
          <p:cNvPr id="35738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01718"/>
      </p:ext>
    </p:extLst>
  </p:cSld>
  <p:clrMapOvr>
    <a:masterClrMapping/>
  </p:clrMapOvr>
  <p:transition advTm="4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64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640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Complete Tax Wise Worksheet &amp; Calculate EIC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Tax Wise EIC worksheet</a:t>
            </a:r>
          </a:p>
          <a:p>
            <a:pPr lvl="1" eaLnBrk="1" hangingPunct="1"/>
            <a:r>
              <a:rPr lang="en-US" smtClean="0"/>
              <a:t>Questions to determine if you can claim EIC</a:t>
            </a:r>
          </a:p>
          <a:p>
            <a:pPr lvl="2" eaLnBrk="1" hangingPunct="1"/>
            <a:r>
              <a:rPr lang="en-US" smtClean="0"/>
              <a:t>Approximately 15 questions, most already answered from Main Information Sheet</a:t>
            </a:r>
          </a:p>
          <a:p>
            <a:pPr lvl="2" eaLnBrk="1" hangingPunct="1"/>
            <a:r>
              <a:rPr lang="en-US" smtClean="0"/>
              <a:t>Complete unanswered questions in Red</a:t>
            </a:r>
          </a:p>
          <a:p>
            <a:pPr lvl="2" eaLnBrk="1" hangingPunct="1"/>
            <a:endParaRPr lang="en-US" smtClean="0"/>
          </a:p>
          <a:p>
            <a:pPr lvl="1" eaLnBrk="1" hangingPunct="1"/>
            <a:r>
              <a:rPr lang="en-US" smtClean="0"/>
              <a:t>Figure your credit – Is completed automatically if TP is EIC eligible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488457" name="~PP3322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3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0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584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11236CE-31B0-4400-9242-C3E6466158B5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/>
          </a:p>
        </p:txBody>
      </p:sp>
      <p:sp>
        <p:nvSpPr>
          <p:cNvPr id="35840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75484"/>
      </p:ext>
    </p:extLst>
  </p:cSld>
  <p:clrMapOvr>
    <a:masterClrMapping/>
  </p:clrMapOvr>
  <p:transition advTm="4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84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845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Schedule EIC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Required if TP has qualifying children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Complete unanswered questions that appear in RED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If there are any RED marks on Line 4 (age/disability, answer 4a OR 4b, not both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solidFill>
                  <a:schemeClr val="accent2"/>
                </a:solidFill>
              </a:rPr>
              <a:t>Do NOT click on any boxes that are not still in RED</a:t>
            </a:r>
          </a:p>
        </p:txBody>
      </p:sp>
      <p:sp>
        <p:nvSpPr>
          <p:cNvPr id="35942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594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2DAD5DE-E8AB-43AD-965B-EEF1EF149789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/>
          </a:p>
        </p:txBody>
      </p:sp>
      <p:sp>
        <p:nvSpPr>
          <p:cNvPr id="359430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9" name="~PP23225.WAV">
            <a:hlinkClick r:id="" action="ppaction://media"/>
          </p:cNvPr>
          <p:cNvPicPr>
            <a:picLocks noRot="1" noChangeAspect="1"/>
          </p:cNvPicPr>
          <p:nvPr>
            <a:wavAudioFile r:embed="rId1" name="~PP2055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303120"/>
      </p:ext>
    </p:extLst>
  </p:cSld>
  <p:clrMapOvr>
    <a:masterClrMapping/>
  </p:clrMapOvr>
  <p:transition advTm="382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81915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762000" y="0"/>
            <a:ext cx="7772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NOTE….</a:t>
            </a:r>
            <a:r>
              <a:rPr lang="en-US" sz="2800" b="1"/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400" b="1"/>
              <a:t>If you check Yes in 4a, AND either Yes or No in 4b, the return will not pass diagnostics.</a:t>
            </a:r>
          </a:p>
        </p:txBody>
      </p:sp>
      <p:sp>
        <p:nvSpPr>
          <p:cNvPr id="36045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604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47EC7EF-359F-4D17-B70D-9E7E0C9D3ACD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mtClean="0"/>
          </a:p>
        </p:txBody>
      </p:sp>
      <p:sp>
        <p:nvSpPr>
          <p:cNvPr id="360454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8" name="~PP23241.WAV">
            <a:hlinkClick r:id="" action="ppaction://media"/>
          </p:cNvPr>
          <p:cNvPicPr>
            <a:picLocks noRot="1" noChangeAspect="1"/>
          </p:cNvPicPr>
          <p:nvPr>
            <a:wavAudioFile r:embed="rId1" name="~PP2163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080437"/>
      </p:ext>
    </p:extLst>
  </p:cSld>
  <p:clrMapOvr>
    <a:masterClrMapping/>
  </p:clrMapOvr>
  <p:transition advTm="565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81915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1475" name="Oval 3"/>
          <p:cNvSpPr>
            <a:spLocks noChangeArrowheads="1"/>
          </p:cNvSpPr>
          <p:nvPr/>
        </p:nvSpPr>
        <p:spPr bwMode="auto">
          <a:xfrm>
            <a:off x="7772400" y="3124200"/>
            <a:ext cx="4572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1476" name="Rectangle 4"/>
          <p:cNvSpPr>
            <a:spLocks noChangeArrowheads="1"/>
          </p:cNvSpPr>
          <p:nvPr/>
        </p:nvSpPr>
        <p:spPr bwMode="auto">
          <a:xfrm>
            <a:off x="609600" y="152400"/>
            <a:ext cx="83058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Note….</a:t>
            </a:r>
          </a:p>
          <a:p>
            <a:r>
              <a:rPr lang="en-US" sz="2400" b="1"/>
              <a:t>Do NOT check this box just because it is RED. That will disallow EIC and you’ll never know why.</a:t>
            </a:r>
          </a:p>
        </p:txBody>
      </p:sp>
      <p:pic>
        <p:nvPicPr>
          <p:cNvPr id="493578" name="~PP1324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447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1478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614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FAD723D-A967-400A-8917-0C94BA19BFA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mtClean="0"/>
          </a:p>
        </p:txBody>
      </p:sp>
      <p:sp>
        <p:nvSpPr>
          <p:cNvPr id="361480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77898"/>
      </p:ext>
    </p:extLst>
  </p:cSld>
  <p:clrMapOvr>
    <a:masterClrMapping/>
  </p:clrMapOvr>
  <p:transition advTm="3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935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357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Disallowed EIC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Form 8862 must be attached to return if prior year EIC claim was denied or reduced for any reason other than a math or clerical error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If math or clerical error, then answer NO to question about disallowed EIC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If claim denied due to reckless or intentional disregard of EIC rules, cannot claim for 2 tax years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If fraud, cannot claim for 10 tax years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36250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625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3D51F5B-0033-4AA5-B603-C853731850C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mtClean="0"/>
          </a:p>
        </p:txBody>
      </p:sp>
      <p:sp>
        <p:nvSpPr>
          <p:cNvPr id="362502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21515" name="~PP8324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83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505849"/>
      </p:ext>
    </p:extLst>
  </p:cSld>
  <p:clrMapOvr>
    <a:masterClrMapping/>
  </p:clrMapOvr>
  <p:transition advTm="5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EIC Quiz 1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Sara, 38, earned $5,000</a:t>
            </a:r>
          </a:p>
          <a:p>
            <a:pPr eaLnBrk="1" hangingPunct="1"/>
            <a:r>
              <a:rPr lang="en-US" smtClean="0"/>
              <a:t>Unmarried child, Jane, age 18, lived with her all year.</a:t>
            </a:r>
          </a:p>
          <a:p>
            <a:pPr eaLnBrk="1" hangingPunct="1"/>
            <a:r>
              <a:rPr lang="en-US" smtClean="0"/>
              <a:t>Matt, 35 and unrelated, earned $15,000, lived in the home all year.</a:t>
            </a:r>
          </a:p>
          <a:p>
            <a:pPr eaLnBrk="1" hangingPunct="1"/>
            <a:r>
              <a:rPr lang="en-US" smtClean="0"/>
              <a:t>Matt is not Jane’s father, but provided more than half her support</a:t>
            </a:r>
          </a:p>
          <a:p>
            <a:pPr eaLnBrk="1" hangingPunct="1"/>
            <a:r>
              <a:rPr lang="en-US" smtClean="0"/>
              <a:t>Who is eligible to claim EIC?</a:t>
            </a:r>
          </a:p>
        </p:txBody>
      </p:sp>
      <p:sp>
        <p:nvSpPr>
          <p:cNvPr id="36352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635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5B62DD6-62F8-47D0-A0B9-5BE300CA2BC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mtClean="0"/>
          </a:p>
        </p:txBody>
      </p:sp>
      <p:sp>
        <p:nvSpPr>
          <p:cNvPr id="363526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22538" name="~PP7325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756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609512"/>
      </p:ext>
    </p:extLst>
  </p:cSld>
  <p:clrMapOvr>
    <a:masterClrMapping/>
  </p:clrMapOvr>
  <p:transition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5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EIC Quiz 1 - Answer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Jane is Sara’s qualifying child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Sara can claim EIC using Jane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Jane is not Matt’s qualifying child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Matt cannot claim EIC credit for taxpayers without a qualifying child because his income is too high</a:t>
            </a:r>
          </a:p>
        </p:txBody>
      </p:sp>
      <p:sp>
        <p:nvSpPr>
          <p:cNvPr id="36454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645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1090752-1D46-4F00-A03A-06045CC7512A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mtClean="0"/>
          </a:p>
        </p:txBody>
      </p:sp>
      <p:sp>
        <p:nvSpPr>
          <p:cNvPr id="364550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23563" name="~PP2325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71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370726"/>
      </p:ext>
    </p:extLst>
  </p:cSld>
  <p:clrMapOvr>
    <a:masterClrMapping/>
  </p:clrMapOvr>
  <p:transition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5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EIC Quiz 2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Mike, 40, earned $18,000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Two sons, Joe and George, ages 16 and 18, lived with him all year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Mike’s sister, Susan, 36, earned $11,000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Susan lived with Mike and sons over half the year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Who is eligible to claim EIC? </a:t>
            </a:r>
          </a:p>
        </p:txBody>
      </p:sp>
      <p:sp>
        <p:nvSpPr>
          <p:cNvPr id="36557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655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2550644-B7CD-4C13-A9CF-B28FB22A6529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mtClean="0"/>
          </a:p>
        </p:txBody>
      </p:sp>
      <p:sp>
        <p:nvSpPr>
          <p:cNvPr id="365574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24586" name="~PP3327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00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61379"/>
      </p:ext>
    </p:extLst>
  </p:cSld>
  <p:clrMapOvr>
    <a:masterClrMapping/>
  </p:clrMapOvr>
  <p:transition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5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Determine which taxpayers are eligible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Understand who is a qualifying child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Complete Tax Wise EIC worksheet which will calculate EIC</a:t>
            </a:r>
          </a:p>
          <a:p>
            <a:pPr eaLnBrk="1" hangingPunct="1"/>
            <a:endParaRPr lang="en-US" sz="2800" smtClean="0"/>
          </a:p>
        </p:txBody>
      </p:sp>
      <p:sp>
        <p:nvSpPr>
          <p:cNvPr id="34816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481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81A9419-15FB-4169-83F9-6AEA8829C0C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sp>
        <p:nvSpPr>
          <p:cNvPr id="348166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8" name="~PP23163.WAV">
            <a:hlinkClick r:id="" action="ppaction://media"/>
          </p:cNvPr>
          <p:cNvPicPr>
            <a:picLocks noRot="1" noChangeAspect="1"/>
          </p:cNvPicPr>
          <p:nvPr>
            <a:wavAudioFile r:embed="rId1" name="~PP2413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103193"/>
      </p:ext>
    </p:extLst>
  </p:cSld>
  <p:clrMapOvr>
    <a:masterClrMapping/>
  </p:clrMapOvr>
  <p:transition advTm="302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EIC Quiz 2 - Answer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Both boys are qualifying children of both Mike and Susan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Mike and Susan can decide who will take which (or both) of the children.</a:t>
            </a:r>
          </a:p>
        </p:txBody>
      </p:sp>
      <p:sp>
        <p:nvSpPr>
          <p:cNvPr id="36659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665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0F6056F-D470-4634-8BAB-484F3FA8FE96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mtClean="0"/>
          </a:p>
        </p:txBody>
      </p:sp>
      <p:sp>
        <p:nvSpPr>
          <p:cNvPr id="366598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25610" name="~PP1327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131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145008"/>
      </p:ext>
    </p:extLst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6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1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EIC Quiz 2 – Follow-Up #1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 would be eligible if Mike and Susan cannot agree who will claim the children?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Mike would be the one eligible for both children because he is their parent.</a:t>
            </a:r>
          </a:p>
        </p:txBody>
      </p:sp>
      <p:sp>
        <p:nvSpPr>
          <p:cNvPr id="36762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676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CFEB2FC-3949-4111-8CB7-E66D1A69F938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mtClean="0"/>
          </a:p>
        </p:txBody>
      </p:sp>
      <p:sp>
        <p:nvSpPr>
          <p:cNvPr id="367622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26634" name="~PP3327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23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875846"/>
      </p:ext>
    </p:extLst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6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EIC Quiz 2 – Follow-Up #2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 would be eligible if the boys were nephews of both Mike and Susan and they disagreed on who would claim the EIC?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Mike would be the one eligible because he had the higher income.</a:t>
            </a:r>
          </a:p>
        </p:txBody>
      </p:sp>
      <p:sp>
        <p:nvSpPr>
          <p:cNvPr id="36864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686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658F909-297A-49A8-8C84-B0F524FB334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mtClean="0"/>
          </a:p>
        </p:txBody>
      </p:sp>
      <p:sp>
        <p:nvSpPr>
          <p:cNvPr id="368646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27658" name="~PP7328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785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306916"/>
      </p:ext>
    </p:extLst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6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EIC QUIZ #3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Bill is 30 years old and earned $33,000; his wife, Emily, is 27 and earned $1000.</a:t>
            </a:r>
          </a:p>
          <a:p>
            <a:pPr eaLnBrk="1" hangingPunct="1"/>
            <a:r>
              <a:rPr lang="en-US" smtClean="0"/>
              <a:t>Bill and Emily have 3 children under age 19 who lived with both of them until August when they divorced.</a:t>
            </a:r>
          </a:p>
          <a:p>
            <a:pPr eaLnBrk="1" hangingPunct="1"/>
            <a:r>
              <a:rPr lang="en-US" smtClean="0"/>
              <a:t>The children lived with Emily through the rest of the year.</a:t>
            </a:r>
          </a:p>
          <a:p>
            <a:pPr eaLnBrk="1" hangingPunct="1"/>
            <a:r>
              <a:rPr lang="en-US" smtClean="0"/>
              <a:t>Who is eligible to claim EIC?</a:t>
            </a:r>
          </a:p>
        </p:txBody>
      </p:sp>
      <p:sp>
        <p:nvSpPr>
          <p:cNvPr id="36966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696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421E2A4-76C2-40CD-BF66-B6AB566D288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mtClean="0"/>
          </a:p>
        </p:txBody>
      </p:sp>
      <p:sp>
        <p:nvSpPr>
          <p:cNvPr id="36967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28681" name="~PP3328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305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110465"/>
      </p:ext>
    </p:extLst>
  </p:cSld>
  <p:clrMapOvr>
    <a:masterClrMapping/>
  </p:clrMapOvr>
  <p:transition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6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81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EIC QUIZ #3 ANSWER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EMILY is the one eligible to claim all</a:t>
            </a:r>
          </a:p>
          <a:p>
            <a:pPr lvl="1" eaLnBrk="1" hangingPunct="1"/>
            <a:r>
              <a:rPr lang="en-US" smtClean="0"/>
              <a:t>The children lived with her the longest (tie-breaker)</a:t>
            </a:r>
          </a:p>
          <a:p>
            <a:pPr lvl="1" eaLnBrk="1" hangingPunct="1"/>
            <a:r>
              <a:rPr lang="en-US" smtClean="0"/>
              <a:t>She could choose, however, to let </a:t>
            </a:r>
            <a:br>
              <a:rPr lang="en-US" smtClean="0"/>
            </a:br>
            <a:r>
              <a:rPr lang="en-US" smtClean="0"/>
              <a:t>Bill claim the children</a:t>
            </a:r>
          </a:p>
          <a:p>
            <a:pPr eaLnBrk="1" hangingPunct="1"/>
            <a:r>
              <a:rPr lang="en-US" smtClean="0"/>
              <a:t>BILL could claim the children or some of the children if Emily does not claim them (AGI is not an issue between parents, except as a tie-breaker).</a:t>
            </a:r>
          </a:p>
        </p:txBody>
      </p:sp>
      <p:sp>
        <p:nvSpPr>
          <p:cNvPr id="37069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706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3C9DF64-15BB-43A5-97E4-875D6BDBAE0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mtClean="0"/>
          </a:p>
        </p:txBody>
      </p:sp>
      <p:sp>
        <p:nvSpPr>
          <p:cNvPr id="37069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29705" name="~PP2328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36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127854"/>
      </p:ext>
    </p:extLst>
  </p:cSld>
  <p:clrMapOvr>
    <a:masterClrMapping/>
  </p:clrMapOvr>
  <p:transition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7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4038600" y="5105400"/>
            <a:ext cx="2057400" cy="304800"/>
          </a:xfrm>
          <a:prstGeom prst="rect">
            <a:avLst/>
          </a:prstGeom>
          <a:solidFill>
            <a:schemeClr val="accent1">
              <a:alpha val="4117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MFJ - No Children</a:t>
            </a:r>
          </a:p>
        </p:txBody>
      </p:sp>
      <p:pic>
        <p:nvPicPr>
          <p:cNvPr id="3491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77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2596" name="Text Box 4"/>
          <p:cNvSpPr txBox="1">
            <a:spLocks noChangeArrowheads="1"/>
          </p:cNvSpPr>
          <p:nvPr/>
        </p:nvSpPr>
        <p:spPr bwMode="auto">
          <a:xfrm>
            <a:off x="3962400" y="5029200"/>
            <a:ext cx="2057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MFJ-No Children</a:t>
            </a:r>
          </a:p>
        </p:txBody>
      </p:sp>
      <p:sp>
        <p:nvSpPr>
          <p:cNvPr id="622597" name="Text Box 5"/>
          <p:cNvSpPr txBox="1">
            <a:spLocks noChangeArrowheads="1"/>
          </p:cNvSpPr>
          <p:nvPr/>
        </p:nvSpPr>
        <p:spPr bwMode="auto">
          <a:xfrm>
            <a:off x="3352800" y="4495800"/>
            <a:ext cx="2590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Single/HH-No Children</a:t>
            </a:r>
          </a:p>
        </p:txBody>
      </p:sp>
      <p:sp>
        <p:nvSpPr>
          <p:cNvPr id="622598" name="Text Box 6"/>
          <p:cNvSpPr txBox="1">
            <a:spLocks noChangeArrowheads="1"/>
          </p:cNvSpPr>
          <p:nvPr/>
        </p:nvSpPr>
        <p:spPr bwMode="auto">
          <a:xfrm>
            <a:off x="2209800" y="3276600"/>
            <a:ext cx="1905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MFJ-One Child</a:t>
            </a:r>
          </a:p>
        </p:txBody>
      </p:sp>
      <p:sp>
        <p:nvSpPr>
          <p:cNvPr id="622599" name="Text Box 7"/>
          <p:cNvSpPr txBox="1">
            <a:spLocks noChangeArrowheads="1"/>
          </p:cNvSpPr>
          <p:nvPr/>
        </p:nvSpPr>
        <p:spPr bwMode="auto">
          <a:xfrm>
            <a:off x="2133600" y="3962400"/>
            <a:ext cx="2362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Single/HH-One Child</a:t>
            </a:r>
          </a:p>
        </p:txBody>
      </p:sp>
      <p:sp>
        <p:nvSpPr>
          <p:cNvPr id="622600" name="Line 8"/>
          <p:cNvSpPr>
            <a:spLocks noChangeShapeType="1"/>
          </p:cNvSpPr>
          <p:nvPr/>
        </p:nvSpPr>
        <p:spPr bwMode="auto">
          <a:xfrm flipV="1">
            <a:off x="4114800" y="3200400"/>
            <a:ext cx="609600" cy="22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01" name="Line 9"/>
          <p:cNvSpPr>
            <a:spLocks noChangeShapeType="1"/>
          </p:cNvSpPr>
          <p:nvPr/>
        </p:nvSpPr>
        <p:spPr bwMode="auto">
          <a:xfrm flipV="1">
            <a:off x="4495800" y="3962400"/>
            <a:ext cx="685800" cy="22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02" name="Line 10"/>
          <p:cNvSpPr>
            <a:spLocks noChangeShapeType="1"/>
          </p:cNvSpPr>
          <p:nvPr/>
        </p:nvSpPr>
        <p:spPr bwMode="auto">
          <a:xfrm flipH="1">
            <a:off x="3276600" y="5181600"/>
            <a:ext cx="609600" cy="76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03" name="Line 11"/>
          <p:cNvSpPr>
            <a:spLocks noChangeShapeType="1"/>
          </p:cNvSpPr>
          <p:nvPr/>
        </p:nvSpPr>
        <p:spPr bwMode="auto">
          <a:xfrm flipH="1">
            <a:off x="2819400" y="4648200"/>
            <a:ext cx="4572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04" name="Text Box 12"/>
          <p:cNvSpPr txBox="1">
            <a:spLocks noChangeArrowheads="1"/>
          </p:cNvSpPr>
          <p:nvPr/>
        </p:nvSpPr>
        <p:spPr bwMode="auto">
          <a:xfrm>
            <a:off x="5715000" y="1600200"/>
            <a:ext cx="2895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Single/HH – Two Children</a:t>
            </a:r>
          </a:p>
        </p:txBody>
      </p:sp>
      <p:sp>
        <p:nvSpPr>
          <p:cNvPr id="622605" name="Text Box 13"/>
          <p:cNvSpPr txBox="1">
            <a:spLocks noChangeArrowheads="1"/>
          </p:cNvSpPr>
          <p:nvPr/>
        </p:nvSpPr>
        <p:spPr bwMode="auto">
          <a:xfrm>
            <a:off x="6248400" y="2209800"/>
            <a:ext cx="2590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MFJ – Two Children</a:t>
            </a:r>
          </a:p>
        </p:txBody>
      </p:sp>
      <p:sp>
        <p:nvSpPr>
          <p:cNvPr id="622606" name="Line 14"/>
          <p:cNvSpPr>
            <a:spLocks noChangeShapeType="1"/>
          </p:cNvSpPr>
          <p:nvPr/>
        </p:nvSpPr>
        <p:spPr bwMode="auto">
          <a:xfrm flipH="1">
            <a:off x="4800600" y="1752600"/>
            <a:ext cx="91440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07" name="Line 15"/>
          <p:cNvSpPr>
            <a:spLocks noChangeShapeType="1"/>
          </p:cNvSpPr>
          <p:nvPr/>
        </p:nvSpPr>
        <p:spPr bwMode="auto">
          <a:xfrm flipH="1">
            <a:off x="5562600" y="2362200"/>
            <a:ext cx="685800" cy="22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200" name="Date Placeholder 1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49201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A439D5C-5A48-43D8-8C57-9AA5D89FA9C9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  <p:sp>
        <p:nvSpPr>
          <p:cNvPr id="349202" name="Footer Placeholder 1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5141" name="~PP33179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249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3952090"/>
      </p:ext>
    </p:extLst>
  </p:cSld>
  <p:clrMapOvr>
    <a:masterClrMapping/>
  </p:clrMapOvr>
  <p:transition advTm="1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2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2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2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2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2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2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2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2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2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2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41"/>
                </p:tgtEl>
              </p:cMediaNode>
            </p:audio>
          </p:childTnLst>
        </p:cTn>
      </p:par>
    </p:tnLst>
    <p:bldLst>
      <p:bldP spid="622596" grpId="0" animBg="1"/>
      <p:bldP spid="622597" grpId="0" animBg="1"/>
      <p:bldP spid="622598" grpId="0" animBg="1"/>
      <p:bldP spid="622599" grpId="0" animBg="1"/>
      <p:bldP spid="622600" grpId="0" animBg="1"/>
      <p:bldP spid="622601" grpId="0" animBg="1"/>
      <p:bldP spid="622602" grpId="0" animBg="1"/>
      <p:bldP spid="622603" grpId="0" animBg="1"/>
      <p:bldP spid="622604" grpId="0" animBg="1"/>
      <p:bldP spid="622605" grpId="0" animBg="1"/>
      <p:bldP spid="622606" grpId="0" animBg="1"/>
      <p:bldP spid="6226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Eligibility 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Must have earned income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Common sources:</a:t>
            </a:r>
          </a:p>
          <a:p>
            <a:pPr lvl="1" eaLnBrk="1" hangingPunct="1"/>
            <a:r>
              <a:rPr lang="en-US" smtClean="0"/>
              <a:t>Wages, salaries and tips</a:t>
            </a:r>
          </a:p>
          <a:p>
            <a:pPr lvl="1" eaLnBrk="1" hangingPunct="1"/>
            <a:r>
              <a:rPr lang="en-US" smtClean="0"/>
              <a:t>Disability benefits received prior to minimum retirement age</a:t>
            </a:r>
          </a:p>
          <a:p>
            <a:pPr lvl="1" eaLnBrk="1" hangingPunct="1"/>
            <a:r>
              <a:rPr lang="en-US" smtClean="0"/>
              <a:t>Self employment income</a:t>
            </a:r>
          </a:p>
          <a:p>
            <a:pPr lvl="1" eaLnBrk="1" hangingPunct="1"/>
            <a:r>
              <a:rPr lang="en-US" smtClean="0"/>
              <a:t>Household employee income</a:t>
            </a:r>
          </a:p>
        </p:txBody>
      </p:sp>
      <p:pic>
        <p:nvPicPr>
          <p:cNvPr id="472071" name="~PP3317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83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0213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502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58E740A-895D-4EF8-8DD6-730C85875AC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  <p:sp>
        <p:nvSpPr>
          <p:cNvPr id="35021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07493"/>
      </p:ext>
    </p:extLst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207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Eligibility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Valid SSN</a:t>
            </a:r>
          </a:p>
          <a:p>
            <a:pPr eaLnBrk="1" hangingPunct="1"/>
            <a:r>
              <a:rPr lang="en-US" smtClean="0"/>
              <a:t>Cannot be MFS</a:t>
            </a:r>
          </a:p>
          <a:p>
            <a:pPr eaLnBrk="1" hangingPunct="1"/>
            <a:r>
              <a:rPr lang="en-US" smtClean="0"/>
              <a:t>Be citizen or resident alien</a:t>
            </a:r>
          </a:p>
          <a:p>
            <a:pPr eaLnBrk="1" hangingPunct="1"/>
            <a:r>
              <a:rPr lang="en-US" smtClean="0"/>
              <a:t>Investment income must be less than $3,150</a:t>
            </a:r>
          </a:p>
          <a:p>
            <a:pPr eaLnBrk="1" hangingPunct="1"/>
            <a:r>
              <a:rPr lang="en-US" smtClean="0"/>
              <a:t>Cannot be qualifying child of another</a:t>
            </a:r>
          </a:p>
          <a:p>
            <a:pPr eaLnBrk="1" hangingPunct="1"/>
            <a:r>
              <a:rPr lang="en-US" smtClean="0"/>
              <a:t>Under specific AGI and earned income limitations</a:t>
            </a:r>
          </a:p>
        </p:txBody>
      </p:sp>
      <p:sp>
        <p:nvSpPr>
          <p:cNvPr id="35123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512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97C57F0-0056-414D-8917-7266E195609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  <p:sp>
        <p:nvSpPr>
          <p:cNvPr id="351238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9" name="~PP43179.WAV">
            <a:hlinkClick r:id="" action="ppaction://media"/>
          </p:cNvPr>
          <p:cNvPicPr>
            <a:picLocks noRot="1" noChangeAspect="1"/>
          </p:cNvPicPr>
          <p:nvPr>
            <a:wavAudioFile r:embed="rId1" name="~PP4086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084565"/>
      </p:ext>
    </p:extLst>
  </p:cSld>
  <p:clrMapOvr>
    <a:masterClrMapping/>
  </p:clrMapOvr>
  <p:transition advTm="469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EIC Without Children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 least 25 but not 65 or older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Cannot be the dependent of another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Lived in US more than half the year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Lowest allowable credit</a:t>
            </a:r>
          </a:p>
        </p:txBody>
      </p:sp>
      <p:pic>
        <p:nvPicPr>
          <p:cNvPr id="476168" name="~PP3319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876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261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522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9567FE2-6656-478C-9EC8-696927BBBDF8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  <p:sp>
        <p:nvSpPr>
          <p:cNvPr id="35226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01017"/>
      </p:ext>
    </p:extLst>
  </p:cSld>
  <p:clrMapOvr>
    <a:masterClrMapping/>
  </p:clrMapOvr>
  <p:transition advTm="3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61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616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Qualifying Child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305800" cy="4876800"/>
          </a:xfrm>
        </p:spPr>
        <p:txBody>
          <a:bodyPr/>
          <a:lstStyle/>
          <a:p>
            <a:pPr eaLnBrk="1" hangingPunct="1"/>
            <a:r>
              <a:rPr lang="en-US" smtClean="0"/>
              <a:t>Meets qualifying relationship requirements</a:t>
            </a:r>
          </a:p>
          <a:p>
            <a:pPr eaLnBrk="1" hangingPunct="1"/>
            <a:r>
              <a:rPr lang="en-US" b="1" smtClean="0"/>
              <a:t>Qualifying Child does NOT have to be a dependent as support is not an issue</a:t>
            </a:r>
          </a:p>
          <a:p>
            <a:pPr eaLnBrk="1" hangingPunct="1"/>
            <a:r>
              <a:rPr lang="en-US" smtClean="0"/>
              <a:t>Under 19, under 24 and student, or permanently and totally disabled</a:t>
            </a:r>
          </a:p>
          <a:p>
            <a:pPr eaLnBrk="1" hangingPunct="1"/>
            <a:r>
              <a:rPr lang="en-US" smtClean="0"/>
              <a:t>Lived with taxpayer over half the year</a:t>
            </a:r>
          </a:p>
          <a:p>
            <a:pPr eaLnBrk="1" hangingPunct="1"/>
            <a:r>
              <a:rPr lang="en-US" smtClean="0"/>
              <a:t>Must have valid SSN </a:t>
            </a:r>
          </a:p>
        </p:txBody>
      </p:sp>
      <p:pic>
        <p:nvPicPr>
          <p:cNvPr id="478216" name="~PP2319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77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328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532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9AAA60F-746F-43F7-9746-EA229035304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  <p:sp>
        <p:nvSpPr>
          <p:cNvPr id="35328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41866"/>
      </p:ext>
    </p:extLst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82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82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Tie-Breaker Rules</a:t>
            </a:r>
            <a:br>
              <a:rPr lang="en-US" sz="3800" smtClean="0"/>
            </a:br>
            <a:r>
              <a:rPr lang="en-US" sz="3800" smtClean="0"/>
              <a:t>Pub 4012 Tab H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TaxAide will never invoke Tie-Breaker</a:t>
            </a:r>
          </a:p>
          <a:p>
            <a:pPr lvl="1" eaLnBrk="1" hangingPunct="1"/>
            <a:r>
              <a:rPr lang="en-US" smtClean="0"/>
              <a:t>That’s an IRS function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Priority order is:</a:t>
            </a:r>
          </a:p>
          <a:p>
            <a:pPr lvl="1" eaLnBrk="1" hangingPunct="1"/>
            <a:r>
              <a:rPr lang="en-US" smtClean="0"/>
              <a:t>Parent</a:t>
            </a:r>
          </a:p>
          <a:p>
            <a:pPr lvl="1" eaLnBrk="1" hangingPunct="1"/>
            <a:r>
              <a:rPr lang="en-US" smtClean="0"/>
              <a:t>Parent with whom child lived longest</a:t>
            </a:r>
          </a:p>
          <a:p>
            <a:pPr lvl="1" eaLnBrk="1" hangingPunct="1"/>
            <a:r>
              <a:rPr lang="en-US" smtClean="0"/>
              <a:t>Parent with highest AGI</a:t>
            </a:r>
          </a:p>
          <a:p>
            <a:pPr lvl="1" eaLnBrk="1" hangingPunct="1"/>
            <a:r>
              <a:rPr lang="en-US" smtClean="0"/>
              <a:t>If no-one is the parent, person with highest AGI</a:t>
            </a:r>
          </a:p>
        </p:txBody>
      </p:sp>
      <p:pic>
        <p:nvPicPr>
          <p:cNvPr id="480263" name="~PP1319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71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430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543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03134EB-A745-4E86-A3A3-FC670EB1A6E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/>
          </a:p>
        </p:txBody>
      </p:sp>
      <p:sp>
        <p:nvSpPr>
          <p:cNvPr id="35431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14493"/>
      </p:ext>
    </p:extLst>
  </p:cSld>
  <p:clrMapOvr>
    <a:masterClrMapping/>
  </p:clrMapOvr>
  <p:transition advTm="3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02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026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Wacky IRS Logic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nice 65-year-old gentleman earns $5,000 bagging groceries to supplement his bleak existence. He is not entitled to any EIC. Is this correct?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Answer - yes, he is too old to get the EIC. He is 65 years old. </a:t>
            </a:r>
          </a:p>
        </p:txBody>
      </p:sp>
      <p:pic>
        <p:nvPicPr>
          <p:cNvPr id="482311" name="~PP3321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013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5333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553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1930029-01DF-4809-9943-C39728DD2A05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/>
          </a:p>
        </p:txBody>
      </p:sp>
      <p:sp>
        <p:nvSpPr>
          <p:cNvPr id="35533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5726"/>
      </p:ext>
    </p:extLst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23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2311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|14|10.4|15.6|9.5|10.5"/>
</p:tagLst>
</file>

<file path=ppt/theme/theme1.xml><?xml version="1.0" encoding="utf-8"?>
<a:theme xmlns:a="http://schemas.openxmlformats.org/drawingml/2006/main" name="NJ Template 06">
  <a:themeElements>
    <a:clrScheme name="NJ Template 06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NJ Template 06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4491 NJ</Template>
  <TotalTime>0</TotalTime>
  <Words>1519</Words>
  <Application>Microsoft Office PowerPoint</Application>
  <PresentationFormat>On-screen Show (4:3)</PresentationFormat>
  <Paragraphs>335</Paragraphs>
  <Slides>24</Slides>
  <Notes>24</Notes>
  <HiddenSlides>0</HiddenSlides>
  <MMClips>24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NJ Template 06</vt:lpstr>
      <vt:lpstr>Earned Income Credit …a refundable credit to low income TP for earning income rather than dependence on social programs</vt:lpstr>
      <vt:lpstr>Objectives</vt:lpstr>
      <vt:lpstr>PowerPoint Presentation</vt:lpstr>
      <vt:lpstr>Eligibility </vt:lpstr>
      <vt:lpstr>General Eligibility</vt:lpstr>
      <vt:lpstr>EIC Without Children</vt:lpstr>
      <vt:lpstr>Qualifying Child</vt:lpstr>
      <vt:lpstr>Tie-Breaker Rules Pub 4012 Tab H</vt:lpstr>
      <vt:lpstr>Wacky IRS Logic</vt:lpstr>
      <vt:lpstr>Wacky IRS Logic</vt:lpstr>
      <vt:lpstr>Complete Tax Wise Worksheet &amp; Calculate EIC </vt:lpstr>
      <vt:lpstr>Complete Tax Wise Worksheet &amp; Calculate EIC</vt:lpstr>
      <vt:lpstr>Schedule EIC</vt:lpstr>
      <vt:lpstr>PowerPoint Presentation</vt:lpstr>
      <vt:lpstr>PowerPoint Presentation</vt:lpstr>
      <vt:lpstr>Disallowed EIC</vt:lpstr>
      <vt:lpstr>EIC Quiz 1</vt:lpstr>
      <vt:lpstr>EIC Quiz 1 - Answer</vt:lpstr>
      <vt:lpstr>EIC Quiz 2</vt:lpstr>
      <vt:lpstr>EIC Quiz 2 - Answer</vt:lpstr>
      <vt:lpstr>EIC Quiz 2 – Follow-Up #1</vt:lpstr>
      <vt:lpstr>EIC Quiz 2 – Follow-Up #2</vt:lpstr>
      <vt:lpstr>EIC QUIZ #3</vt:lpstr>
      <vt:lpstr>EIC QUIZ #3 ANSWER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Earned Income Credit …a refundable credit to low income TP for earning income rather than dependence on social programs</dc:title>
  <dc:creator>HershAl</dc:creator>
  <cp:lastModifiedBy>HershAl</cp:lastModifiedBy>
  <cp:revision>2</cp:revision>
  <dcterms:created xsi:type="dcterms:W3CDTF">2012-01-07T00:34:42Z</dcterms:created>
  <dcterms:modified xsi:type="dcterms:W3CDTF">2012-01-07T00:34:44Z</dcterms:modified>
</cp:coreProperties>
</file>